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73" r:id="rId5"/>
    <p:sldId id="261" r:id="rId6"/>
    <p:sldId id="274" r:id="rId7"/>
    <p:sldId id="260" r:id="rId8"/>
    <p:sldId id="258" r:id="rId9"/>
    <p:sldId id="275" r:id="rId10"/>
    <p:sldId id="276" r:id="rId11"/>
    <p:sldId id="272" r:id="rId12"/>
    <p:sldId id="266" r:id="rId13"/>
    <p:sldId id="267" r:id="rId14"/>
  </p:sldIdLst>
  <p:sldSz cx="9144000" cy="6858000" type="screen4x3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18C2AEF-DE14-4A4D-9B6C-ADBAD328EF63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1E079C-B8BC-4409-AE5E-A36ED05C38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2AEF-DE14-4A4D-9B6C-ADBAD328EF63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079C-B8BC-4409-AE5E-A36ED05C38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18C2AEF-DE14-4A4D-9B6C-ADBAD328EF63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81E079C-B8BC-4409-AE5E-A36ED05C38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2AEF-DE14-4A4D-9B6C-ADBAD328EF63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1E079C-B8BC-4409-AE5E-A36ED05C38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2AEF-DE14-4A4D-9B6C-ADBAD328EF63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81E079C-B8BC-4409-AE5E-A36ED05C38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18C2AEF-DE14-4A4D-9B6C-ADBAD328EF63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81E079C-B8BC-4409-AE5E-A36ED05C38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18C2AEF-DE14-4A4D-9B6C-ADBAD328EF63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81E079C-B8BC-4409-AE5E-A36ED05C38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2AEF-DE14-4A4D-9B6C-ADBAD328EF63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1E079C-B8BC-4409-AE5E-A36ED05C38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2AEF-DE14-4A4D-9B6C-ADBAD328EF63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1E079C-B8BC-4409-AE5E-A36ED05C38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C2AEF-DE14-4A4D-9B6C-ADBAD328EF63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1E079C-B8BC-4409-AE5E-A36ED05C38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18C2AEF-DE14-4A4D-9B6C-ADBAD328EF63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81E079C-B8BC-4409-AE5E-A36ED05C38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18C2AEF-DE14-4A4D-9B6C-ADBAD328EF63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81E079C-B8BC-4409-AE5E-A36ED05C38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Solution Concentration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Chemistry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050" y="538162"/>
            <a:ext cx="6057900" cy="57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898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Ion </a:t>
            </a:r>
            <a:r>
              <a:rPr lang="en-US" dirty="0" smtClean="0"/>
              <a:t>concentrations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568952" cy="16127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Ion </a:t>
            </a:r>
            <a:r>
              <a:rPr lang="en-US" sz="2400" dirty="0" smtClean="0"/>
              <a:t>concentration = electrolyte concentration multiplied by ion’s subscript (from the chemical formula)</a:t>
            </a:r>
            <a:endParaRPr lang="en-US" sz="2400" dirty="0"/>
          </a:p>
          <a:p>
            <a:pPr>
              <a:buNone/>
            </a:pP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564904"/>
            <a:ext cx="7056784" cy="3969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238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Example 1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614882"/>
          </a:xfrm>
        </p:spPr>
        <p:txBody>
          <a:bodyPr/>
          <a:lstStyle/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What is the concentration in mol.L</a:t>
            </a:r>
            <a:r>
              <a:rPr lang="en-US" baseline="30000" dirty="0">
                <a:latin typeface="Arial" pitchFamily="34" charset="0"/>
                <a:cs typeface="Arial" pitchFamily="34" charset="0"/>
              </a:rPr>
              <a:t>-1</a:t>
            </a:r>
            <a:r>
              <a:rPr lang="en-US" dirty="0">
                <a:latin typeface="Arial" pitchFamily="34" charset="0"/>
                <a:cs typeface="Arial" pitchFamily="34" charset="0"/>
              </a:rPr>
              <a:t> of the solute in a 2.40L solution of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NaOH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(</a:t>
            </a:r>
            <a:r>
              <a:rPr lang="en-US" baseline="-25000" dirty="0" err="1">
                <a:latin typeface="Arial" pitchFamily="34" charset="0"/>
                <a:cs typeface="Arial" pitchFamily="34" charset="0"/>
              </a:rPr>
              <a:t>aq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) </a:t>
            </a:r>
            <a:r>
              <a:rPr lang="en-US" dirty="0">
                <a:latin typeface="Arial" pitchFamily="34" charset="0"/>
                <a:cs typeface="Arial" pitchFamily="34" charset="0"/>
              </a:rPr>
              <a:t>containing 1.41 mol of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NaOH</a:t>
            </a:r>
            <a:r>
              <a:rPr lang="en-US" dirty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c(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NaOH</a:t>
            </a:r>
            <a:r>
              <a:rPr lang="en-US" dirty="0">
                <a:latin typeface="Arial" pitchFamily="34" charset="0"/>
                <a:cs typeface="Arial" pitchFamily="34" charset="0"/>
              </a:rPr>
              <a:t>) = n/V</a:t>
            </a: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		= 1.41/2.40</a:t>
            </a: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	= 0.588 mol.L</a:t>
            </a:r>
            <a:r>
              <a:rPr lang="en-US" baseline="30000" dirty="0">
                <a:latin typeface="Arial" pitchFamily="34" charset="0"/>
                <a:cs typeface="Arial" pitchFamily="34" charset="0"/>
              </a:rPr>
              <a:t>-1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Example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  What is the concentration of ions present in 2.59 mol.L</a:t>
            </a:r>
            <a:r>
              <a:rPr lang="en-US" baseline="30000" dirty="0">
                <a:latin typeface="Arial" pitchFamily="34" charset="0"/>
                <a:cs typeface="Arial" pitchFamily="34" charset="0"/>
              </a:rPr>
              <a:t>-1</a:t>
            </a:r>
            <a:r>
              <a:rPr lang="en-US" dirty="0">
                <a:latin typeface="Arial" pitchFamily="34" charset="0"/>
                <a:cs typeface="Arial" pitchFamily="34" charset="0"/>
              </a:rPr>
              <a:t> of Ca(NO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dirty="0">
                <a:latin typeface="Arial" pitchFamily="34" charset="0"/>
                <a:cs typeface="Arial" pitchFamily="34" charset="0"/>
              </a:rPr>
              <a:t>)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dirty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n(Ca</a:t>
            </a:r>
            <a:r>
              <a:rPr lang="en-US" baseline="30000" dirty="0">
                <a:latin typeface="Arial" pitchFamily="34" charset="0"/>
                <a:cs typeface="Arial" pitchFamily="34" charset="0"/>
              </a:rPr>
              <a:t>2+</a:t>
            </a:r>
            <a:r>
              <a:rPr lang="en-US" dirty="0">
                <a:latin typeface="Arial" pitchFamily="34" charset="0"/>
                <a:cs typeface="Arial" pitchFamily="34" charset="0"/>
              </a:rPr>
              <a:t>) = n(Ca(NO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dirty="0">
                <a:latin typeface="Arial" pitchFamily="34" charset="0"/>
                <a:cs typeface="Arial" pitchFamily="34" charset="0"/>
              </a:rPr>
              <a:t>)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dirty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Therefore: 	c(Ca</a:t>
            </a:r>
            <a:r>
              <a:rPr lang="en-US" baseline="30000" dirty="0">
                <a:latin typeface="Arial" pitchFamily="34" charset="0"/>
                <a:cs typeface="Arial" pitchFamily="34" charset="0"/>
              </a:rPr>
              <a:t>2+</a:t>
            </a:r>
            <a:r>
              <a:rPr lang="en-US" dirty="0">
                <a:latin typeface="Arial" pitchFamily="34" charset="0"/>
                <a:cs typeface="Arial" pitchFamily="34" charset="0"/>
              </a:rPr>
              <a:t>) 	= c(Ca(NO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dirty="0">
                <a:latin typeface="Arial" pitchFamily="34" charset="0"/>
                <a:cs typeface="Arial" pitchFamily="34" charset="0"/>
              </a:rPr>
              <a:t>)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dirty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					= 2.59 mol.L</a:t>
            </a:r>
            <a:r>
              <a:rPr lang="en-US" baseline="30000" dirty="0">
                <a:latin typeface="Arial" pitchFamily="34" charset="0"/>
                <a:cs typeface="Arial" pitchFamily="34" charset="0"/>
              </a:rPr>
              <a:t>-1</a:t>
            </a: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			 c(NO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baseline="30000" dirty="0">
                <a:latin typeface="Arial" pitchFamily="34" charset="0"/>
                <a:cs typeface="Arial" pitchFamily="34" charset="0"/>
              </a:rPr>
              <a:t>-1</a:t>
            </a:r>
            <a:r>
              <a:rPr lang="en-US" dirty="0">
                <a:latin typeface="Arial" pitchFamily="34" charset="0"/>
                <a:cs typeface="Arial" pitchFamily="34" charset="0"/>
              </a:rPr>
              <a:t>) 	= 2 </a:t>
            </a:r>
            <a:r>
              <a:rPr lang="en-US">
                <a:latin typeface="Arial" pitchFamily="34" charset="0"/>
                <a:cs typeface="Arial" pitchFamily="34" charset="0"/>
              </a:rPr>
              <a:t>x c(Ca(NO</a:t>
            </a:r>
            <a:r>
              <a:rPr lang="en-US" baseline="-25000">
                <a:latin typeface="Arial" pitchFamily="34" charset="0"/>
                <a:cs typeface="Arial" pitchFamily="34" charset="0"/>
              </a:rPr>
              <a:t>3</a:t>
            </a:r>
            <a:r>
              <a:rPr lang="en-US">
                <a:latin typeface="Arial" pitchFamily="34" charset="0"/>
                <a:cs typeface="Arial" pitchFamily="34" charset="0"/>
              </a:rPr>
              <a:t>)</a:t>
            </a:r>
            <a:r>
              <a:rPr lang="en-US" baseline="-25000">
                <a:latin typeface="Arial" pitchFamily="34" charset="0"/>
                <a:cs typeface="Arial" pitchFamily="34" charset="0"/>
              </a:rPr>
              <a:t>2</a:t>
            </a:r>
            <a:r>
              <a:rPr lang="en-US">
                <a:latin typeface="Arial" pitchFamily="34" charset="0"/>
                <a:cs typeface="Arial" pitchFamily="34" charset="0"/>
              </a:rPr>
              <a:t>)</a:t>
            </a:r>
            <a:endParaRPr lang="en-US" baseline="-25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baseline="-25000" dirty="0">
                <a:latin typeface="Arial" pitchFamily="34" charset="0"/>
                <a:cs typeface="Arial" pitchFamily="34" charset="0"/>
              </a:rPr>
              <a:t> 					</a:t>
            </a:r>
            <a:r>
              <a:rPr lang="en-US" dirty="0">
                <a:latin typeface="Arial" pitchFamily="34" charset="0"/>
                <a:cs typeface="Arial" pitchFamily="34" charset="0"/>
              </a:rPr>
              <a:t>= 2 x 2.59</a:t>
            </a:r>
          </a:p>
          <a:p>
            <a:pPr lvl="1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						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2900" u="sng" dirty="0">
                <a:latin typeface="Arial" pitchFamily="34" charset="0"/>
                <a:cs typeface="Arial" pitchFamily="34" charset="0"/>
              </a:rPr>
              <a:t>5.18 mol.L</a:t>
            </a:r>
            <a:r>
              <a:rPr lang="en-US" sz="2900" baseline="30000" dirty="0">
                <a:latin typeface="Arial" pitchFamily="34" charset="0"/>
                <a:cs typeface="Arial" pitchFamily="34" charset="0"/>
              </a:rPr>
              <a:t>-1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Calculating Solution Concentration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	</a:t>
            </a:r>
            <a:r>
              <a:rPr lang="en-US" sz="2400" dirty="0"/>
              <a:t>The concentration of a solute in a solution can be expressed with different units, but it is always a ratio of solute to solution.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Concentration     </a:t>
            </a:r>
            <a:r>
              <a:rPr lang="el-GR" dirty="0">
                <a:latin typeface="Calibri"/>
              </a:rPr>
              <a:t>α</a:t>
            </a:r>
            <a:r>
              <a:rPr lang="en-US" dirty="0">
                <a:latin typeface="Calibri"/>
              </a:rPr>
              <a:t>      </a:t>
            </a:r>
            <a:r>
              <a:rPr lang="en-US" u="sng" dirty="0">
                <a:latin typeface="Calibri"/>
              </a:rPr>
              <a:t>quantity of solute     </a:t>
            </a:r>
          </a:p>
          <a:p>
            <a:pPr>
              <a:buNone/>
            </a:pPr>
            <a:r>
              <a:rPr lang="en-US" dirty="0">
                <a:latin typeface="Calibri"/>
              </a:rPr>
              <a:t>                                           quantity of solution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392" y="4461262"/>
            <a:ext cx="3600400" cy="20157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9348" y="4579234"/>
            <a:ext cx="4177920" cy="177979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Ways to calculate concentration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Type		:	Grams per </a:t>
            </a:r>
            <a:r>
              <a:rPr lang="en-US" dirty="0" err="1"/>
              <a:t>Litre</a:t>
            </a:r>
            <a:endParaRPr lang="en-US" dirty="0"/>
          </a:p>
          <a:p>
            <a:pPr>
              <a:buNone/>
            </a:pPr>
            <a:r>
              <a:rPr lang="en-US" dirty="0"/>
              <a:t>Unit 		: 	g.L</a:t>
            </a:r>
            <a:r>
              <a:rPr lang="en-US" baseline="30000" dirty="0"/>
              <a:t>-1</a:t>
            </a:r>
          </a:p>
          <a:p>
            <a:pPr>
              <a:buNone/>
            </a:pPr>
            <a:r>
              <a:rPr lang="en-US" dirty="0"/>
              <a:t>Formula	:	c = m ÷ V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c is concentration of solute in grams per </a:t>
            </a:r>
            <a:r>
              <a:rPr lang="en-US" dirty="0" err="1"/>
              <a:t>Litre</a:t>
            </a:r>
            <a:r>
              <a:rPr lang="en-US" dirty="0"/>
              <a:t> (g.L</a:t>
            </a:r>
            <a:r>
              <a:rPr lang="en-US" baseline="30000" dirty="0"/>
              <a:t>-1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en-US" dirty="0"/>
              <a:t>m is the mass of solute in grams (g)</a:t>
            </a:r>
          </a:p>
          <a:p>
            <a:pPr>
              <a:buNone/>
            </a:pPr>
            <a:r>
              <a:rPr lang="en-US" dirty="0"/>
              <a:t>V is the volume of solution in </a:t>
            </a:r>
            <a:r>
              <a:rPr lang="en-US" dirty="0" err="1"/>
              <a:t>Litres</a:t>
            </a:r>
            <a:r>
              <a:rPr lang="en-US" dirty="0"/>
              <a:t> (L)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Ways to calculate concentration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046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Type		:	Grams per </a:t>
            </a:r>
            <a:r>
              <a:rPr lang="en-US" dirty="0" err="1" smtClean="0"/>
              <a:t>Litre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348880"/>
            <a:ext cx="6295964" cy="88143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3374331"/>
            <a:ext cx="6204883" cy="324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451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Ways to calculate concentration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Type		:	Parts per Million</a:t>
            </a:r>
          </a:p>
          <a:p>
            <a:pPr>
              <a:buNone/>
            </a:pPr>
            <a:r>
              <a:rPr lang="en-US" dirty="0"/>
              <a:t>Unit 		: 	</a:t>
            </a:r>
            <a:r>
              <a:rPr lang="en-US" dirty="0" err="1"/>
              <a:t>ppm</a:t>
            </a:r>
            <a:endParaRPr lang="en-US" baseline="30000" dirty="0"/>
          </a:p>
          <a:p>
            <a:pPr>
              <a:buNone/>
            </a:pPr>
            <a:r>
              <a:rPr lang="en-US" dirty="0"/>
              <a:t>Formula	:	c = (m</a:t>
            </a:r>
            <a:r>
              <a:rPr lang="en-US" baseline="-25000" dirty="0"/>
              <a:t>s</a:t>
            </a:r>
            <a:r>
              <a:rPr lang="en-US" dirty="0"/>
              <a:t> x 10</a:t>
            </a:r>
            <a:r>
              <a:rPr lang="en-US" baseline="30000" dirty="0"/>
              <a:t>6</a:t>
            </a:r>
            <a:r>
              <a:rPr lang="en-US" dirty="0"/>
              <a:t>) ÷ </a:t>
            </a:r>
            <a:r>
              <a:rPr lang="en-US" dirty="0" err="1"/>
              <a:t>m</a:t>
            </a:r>
            <a:r>
              <a:rPr lang="en-US" baseline="-25000" dirty="0" err="1"/>
              <a:t>t</a:t>
            </a:r>
            <a:endParaRPr lang="en-US" baseline="-25000" dirty="0"/>
          </a:p>
          <a:p>
            <a:pPr>
              <a:buNone/>
            </a:pPr>
            <a:r>
              <a:rPr lang="en-US" baseline="-25000" dirty="0"/>
              <a:t>			</a:t>
            </a:r>
            <a:r>
              <a:rPr lang="en-US" dirty="0"/>
              <a:t>or 	c = </a:t>
            </a:r>
            <a:r>
              <a:rPr lang="en-US" dirty="0" smtClean="0"/>
              <a:t>m </a:t>
            </a:r>
            <a:r>
              <a:rPr lang="en-US" dirty="0"/>
              <a:t>in mg ÷ </a:t>
            </a:r>
            <a:r>
              <a:rPr lang="en-US" dirty="0" smtClean="0"/>
              <a:t>m</a:t>
            </a:r>
            <a:r>
              <a:rPr lang="en-US" baseline="-25000" dirty="0" smtClean="0"/>
              <a:t> </a:t>
            </a:r>
            <a:r>
              <a:rPr lang="en-US" dirty="0"/>
              <a:t>in kg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c is concentration of solute in parts per million (</a:t>
            </a:r>
            <a:r>
              <a:rPr lang="en-US" dirty="0" err="1"/>
              <a:t>ppm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en-US" dirty="0"/>
              <a:t>m</a:t>
            </a:r>
            <a:r>
              <a:rPr lang="en-US" baseline="-25000" dirty="0"/>
              <a:t>s</a:t>
            </a:r>
            <a:r>
              <a:rPr lang="en-US" dirty="0"/>
              <a:t> is the mass of solute in grams (g)</a:t>
            </a:r>
          </a:p>
          <a:p>
            <a:pPr>
              <a:buNone/>
            </a:pPr>
            <a:r>
              <a:rPr lang="en-US" dirty="0" err="1"/>
              <a:t>m</a:t>
            </a:r>
            <a:r>
              <a:rPr lang="en-US" baseline="-25000" dirty="0" err="1"/>
              <a:t>t</a:t>
            </a:r>
            <a:r>
              <a:rPr lang="en-US" dirty="0"/>
              <a:t> is the mass of solution (solute + solvent) in grams (g)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Ways to calculate concentration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1665163"/>
            <a:ext cx="5026485" cy="63207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9075" y="2420888"/>
            <a:ext cx="5419725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442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Ways to calculate concentration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Type		:	Percentage composition by mass</a:t>
            </a:r>
          </a:p>
          <a:p>
            <a:pPr>
              <a:buNone/>
            </a:pPr>
            <a:r>
              <a:rPr lang="en-US" dirty="0"/>
              <a:t>Unit 		: 	%</a:t>
            </a:r>
            <a:endParaRPr lang="en-US" baseline="30000" dirty="0"/>
          </a:p>
          <a:p>
            <a:pPr>
              <a:buNone/>
            </a:pPr>
            <a:r>
              <a:rPr lang="en-US" dirty="0"/>
              <a:t>Formula	:	</a:t>
            </a:r>
            <a:r>
              <a:rPr lang="en-US" dirty="0" err="1" smtClean="0"/>
              <a:t>conc</a:t>
            </a:r>
            <a:r>
              <a:rPr lang="en-US" dirty="0" smtClean="0"/>
              <a:t> (w/w) =</a:t>
            </a:r>
            <a:endParaRPr lang="en-US" baseline="-25000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c is concentration of solute in percentage by mass (%)</a:t>
            </a:r>
          </a:p>
          <a:p>
            <a:pPr>
              <a:buNone/>
            </a:pPr>
            <a:r>
              <a:rPr lang="en-US" dirty="0"/>
              <a:t>m</a:t>
            </a:r>
            <a:r>
              <a:rPr lang="en-US" baseline="-25000" dirty="0"/>
              <a:t>s</a:t>
            </a:r>
            <a:r>
              <a:rPr lang="en-US" dirty="0"/>
              <a:t> is the mass of solute in grams (g)</a:t>
            </a:r>
          </a:p>
          <a:p>
            <a:pPr>
              <a:buNone/>
            </a:pPr>
            <a:r>
              <a:rPr lang="en-US" dirty="0" err="1"/>
              <a:t>m</a:t>
            </a:r>
            <a:r>
              <a:rPr lang="en-US" baseline="-25000" dirty="0" err="1"/>
              <a:t>t</a:t>
            </a:r>
            <a:r>
              <a:rPr lang="en-US" dirty="0"/>
              <a:t> is the mass of solution (solute + solvent) in grams (g)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08104" y="2492896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Mass solute (g)</a:t>
            </a:r>
            <a:endParaRPr lang="en-A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508104" y="2954561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Mass solution (g)</a:t>
            </a:r>
            <a:endParaRPr lang="en-AU" sz="24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508104" y="2954561"/>
            <a:ext cx="201622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579196" y="2710954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/>
              <a:t>x 100</a:t>
            </a:r>
            <a:endParaRPr lang="en-A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Ways to calculate concentration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7158" y="1600200"/>
            <a:ext cx="8429684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	Type		:	Moles per </a:t>
            </a:r>
            <a:r>
              <a:rPr lang="en-US" dirty="0" err="1"/>
              <a:t>Litre</a:t>
            </a:r>
            <a:endParaRPr lang="en-US" dirty="0"/>
          </a:p>
          <a:p>
            <a:pPr>
              <a:buNone/>
            </a:pPr>
            <a:r>
              <a:rPr lang="en-US" dirty="0"/>
              <a:t>	Unit 		: 	mol.L</a:t>
            </a:r>
            <a:r>
              <a:rPr lang="en-US" baseline="30000" dirty="0"/>
              <a:t>-1</a:t>
            </a:r>
          </a:p>
          <a:p>
            <a:pPr>
              <a:buNone/>
            </a:pPr>
            <a:r>
              <a:rPr lang="en-US" dirty="0"/>
              <a:t>	Formula		:	c = n </a:t>
            </a:r>
            <a:r>
              <a:rPr lang="en-US" dirty="0">
                <a:latin typeface="Calibri"/>
              </a:rPr>
              <a:t>÷ V</a:t>
            </a:r>
          </a:p>
          <a:p>
            <a:pPr>
              <a:buNone/>
            </a:pPr>
            <a:endParaRPr lang="en-US" dirty="0">
              <a:latin typeface="Calibri"/>
            </a:endParaRPr>
          </a:p>
          <a:p>
            <a:pPr>
              <a:buNone/>
            </a:pPr>
            <a:r>
              <a:rPr lang="en-US" dirty="0">
                <a:latin typeface="Calibri"/>
              </a:rPr>
              <a:t>c is concentration of solute in moles per </a:t>
            </a:r>
            <a:r>
              <a:rPr lang="en-US" dirty="0" err="1">
                <a:latin typeface="Calibri"/>
              </a:rPr>
              <a:t>Litre</a:t>
            </a:r>
            <a:r>
              <a:rPr lang="en-US" dirty="0">
                <a:latin typeface="Calibri"/>
              </a:rPr>
              <a:t> (</a:t>
            </a:r>
            <a:r>
              <a:rPr lang="en-US" dirty="0"/>
              <a:t>mol.L</a:t>
            </a:r>
            <a:r>
              <a:rPr lang="en-US" baseline="30000" dirty="0"/>
              <a:t>-1</a:t>
            </a:r>
            <a:r>
              <a:rPr lang="en-US" dirty="0"/>
              <a:t>)</a:t>
            </a:r>
            <a:endParaRPr lang="en-US" dirty="0">
              <a:latin typeface="Calibri"/>
            </a:endParaRPr>
          </a:p>
          <a:p>
            <a:pPr>
              <a:buNone/>
            </a:pPr>
            <a:r>
              <a:rPr lang="en-US" dirty="0">
                <a:latin typeface="Calibri"/>
              </a:rPr>
              <a:t>n is the amount of solute in moles (mol)</a:t>
            </a:r>
          </a:p>
          <a:p>
            <a:pPr>
              <a:buNone/>
            </a:pPr>
            <a:r>
              <a:rPr lang="en-US" dirty="0">
                <a:latin typeface="Calibri"/>
              </a:rPr>
              <a:t>V is the volume of solution in </a:t>
            </a:r>
            <a:r>
              <a:rPr lang="en-US" dirty="0" err="1">
                <a:latin typeface="Calibri"/>
              </a:rPr>
              <a:t>Litres</a:t>
            </a:r>
            <a:r>
              <a:rPr lang="en-US" dirty="0">
                <a:latin typeface="Calibri"/>
              </a:rPr>
              <a:t> (L</a:t>
            </a:r>
            <a:r>
              <a:rPr lang="en-US" dirty="0" smtClean="0">
                <a:latin typeface="Calibri"/>
              </a:rPr>
              <a:t>)</a:t>
            </a:r>
          </a:p>
          <a:p>
            <a:pPr>
              <a:buNone/>
            </a:pPr>
            <a:endParaRPr lang="en-US" dirty="0">
              <a:latin typeface="Calibri"/>
            </a:endParaRPr>
          </a:p>
          <a:p>
            <a:pPr>
              <a:buNone/>
            </a:pPr>
            <a:r>
              <a:rPr lang="en-US" dirty="0" smtClean="0">
                <a:latin typeface="Calibri"/>
              </a:rPr>
              <a:t>Called </a:t>
            </a:r>
            <a:r>
              <a:rPr lang="en-US" b="1" dirty="0" smtClean="0">
                <a:solidFill>
                  <a:srgbClr val="0070C0"/>
                </a:solidFill>
                <a:latin typeface="Calibri"/>
              </a:rPr>
              <a:t>molarity</a:t>
            </a:r>
            <a:r>
              <a:rPr lang="en-US" dirty="0" smtClean="0">
                <a:latin typeface="Calibri"/>
              </a:rPr>
              <a:t> (concentration in moles per </a:t>
            </a:r>
            <a:r>
              <a:rPr lang="en-US" dirty="0" err="1" smtClean="0">
                <a:latin typeface="Calibri"/>
              </a:rPr>
              <a:t>Litre</a:t>
            </a:r>
            <a:r>
              <a:rPr lang="en-US" dirty="0" smtClean="0">
                <a:latin typeface="Calibri"/>
              </a:rPr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Ways to calculate concentration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1628800"/>
            <a:ext cx="5539023" cy="13681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3284984"/>
            <a:ext cx="5981700" cy="260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2835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246</TotalTime>
  <Words>490</Words>
  <Application>Microsoft Office PowerPoint</Application>
  <PresentationFormat>On-screen Show (4:3)</PresentationFormat>
  <Paragraphs>66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Tw Cen MT</vt:lpstr>
      <vt:lpstr>Wingdings</vt:lpstr>
      <vt:lpstr>Wingdings 2</vt:lpstr>
      <vt:lpstr>Median</vt:lpstr>
      <vt:lpstr>Solution Concentration</vt:lpstr>
      <vt:lpstr>Calculating Solution Concentration </vt:lpstr>
      <vt:lpstr>Ways to calculate concentration</vt:lpstr>
      <vt:lpstr>Ways to calculate concentration</vt:lpstr>
      <vt:lpstr>Ways to calculate concentration</vt:lpstr>
      <vt:lpstr>Ways to calculate concentration</vt:lpstr>
      <vt:lpstr>Ways to calculate concentration</vt:lpstr>
      <vt:lpstr>Ways to calculate concentration</vt:lpstr>
      <vt:lpstr>Ways to calculate concentration</vt:lpstr>
      <vt:lpstr>PowerPoint Presentation</vt:lpstr>
      <vt:lpstr>Ion concentrations</vt:lpstr>
      <vt:lpstr>Type Example 1 </vt:lpstr>
      <vt:lpstr>Type Example 2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Solution Concentration</dc:title>
  <dc:creator>.</dc:creator>
  <cp:lastModifiedBy>BARNES Alison [Rossmoyne Senior High School]</cp:lastModifiedBy>
  <cp:revision>35</cp:revision>
  <cp:lastPrinted>2021-08-25T00:50:31Z</cp:lastPrinted>
  <dcterms:created xsi:type="dcterms:W3CDTF">2008-08-11T06:39:14Z</dcterms:created>
  <dcterms:modified xsi:type="dcterms:W3CDTF">2021-08-25T00:50:32Z</dcterms:modified>
</cp:coreProperties>
</file>